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342" r:id="rId2"/>
    <p:sldId id="490" r:id="rId3"/>
    <p:sldId id="491" r:id="rId4"/>
    <p:sldId id="492" r:id="rId5"/>
    <p:sldId id="493" r:id="rId6"/>
    <p:sldId id="484" r:id="rId7"/>
    <p:sldId id="488" r:id="rId8"/>
    <p:sldId id="422" r:id="rId9"/>
  </p:sldIdLst>
  <p:sldSz cx="9906000" cy="6858000" type="A4"/>
  <p:notesSz cx="6797675" cy="9874250"/>
  <p:defaultTextStyle>
    <a:defPPr>
      <a:defRPr lang="ru-RU"/>
    </a:defPPr>
    <a:lvl1pPr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78073" indent="-5830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57603" indent="-11806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435676" indent="-176362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915206" indent="-23612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098855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51862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293839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358169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20"/>
    <a:srgbClr val="0066B3"/>
    <a:srgbClr val="FBFABC"/>
    <a:srgbClr val="396541"/>
    <a:srgbClr val="FDFCD0"/>
    <a:srgbClr val="FDF7CB"/>
    <a:srgbClr val="EDCBB1"/>
    <a:srgbClr val="F2A792"/>
    <a:srgbClr val="DAA600"/>
    <a:srgbClr val="FA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00" autoAdjust="0"/>
    <p:restoredTop sz="90476" autoAdjust="0"/>
  </p:normalViewPr>
  <p:slideViewPr>
    <p:cSldViewPr>
      <p:cViewPr>
        <p:scale>
          <a:sx n="100" d="100"/>
          <a:sy n="100" d="100"/>
        </p:scale>
        <p:origin x="-144" y="-228"/>
      </p:cViewPr>
      <p:guideLst>
        <p:guide orient="horz" pos="2160"/>
        <p:guide orient="horz" pos="1012"/>
        <p:guide orient="horz" pos="316"/>
        <p:guide orient="horz" pos="4054"/>
        <p:guide pos="3120"/>
        <p:guide pos="767"/>
        <p:guide pos="1690"/>
        <p:guide pos="5568"/>
        <p:guide pos="5981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73" d="100"/>
          <a:sy n="73" d="100"/>
        </p:scale>
        <p:origin x="-2196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C31418-73E9-4F53-9189-BB39672FC434}" type="datetimeFigureOut">
              <a:rPr lang="ru-RU"/>
              <a:pPr>
                <a:defRPr/>
              </a:pPr>
              <a:t>04.03.2019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3900" y="739775"/>
            <a:ext cx="53498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A6085E-D63C-4F2A-921E-C6BE66FAEF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26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07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60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567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520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64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2997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830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662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4"/>
            <a:ext cx="9904529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692"/>
            <a:ext cx="84201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1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32" indent="0">
              <a:buNone/>
              <a:defRPr sz="2900"/>
            </a:lvl2pPr>
            <a:lvl3pPr marL="957665" indent="0">
              <a:buNone/>
              <a:defRPr sz="2500"/>
            </a:lvl3pPr>
            <a:lvl4pPr marL="1436498" indent="0">
              <a:buNone/>
              <a:defRPr sz="2100"/>
            </a:lvl4pPr>
            <a:lvl5pPr marL="1915331" indent="0">
              <a:buNone/>
              <a:defRPr sz="2100"/>
            </a:lvl5pPr>
            <a:lvl6pPr marL="2394164" indent="0">
              <a:buNone/>
              <a:defRPr sz="2100"/>
            </a:lvl6pPr>
            <a:lvl7pPr marL="2872997" indent="0">
              <a:buNone/>
              <a:defRPr sz="2100"/>
            </a:lvl7pPr>
            <a:lvl8pPr marL="3351830" indent="0">
              <a:buNone/>
              <a:defRPr sz="2100"/>
            </a:lvl8pPr>
            <a:lvl9pPr marL="3830662" indent="0">
              <a:buNone/>
              <a:defRPr sz="21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86F4-2A04-4B49-AC04-54AAC1620E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878-BE60-42D4-84FA-C5D74404B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65" y="303213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2" y="303213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3DE02-2A2F-45CD-A735-9F128F485D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420665" y="5127302"/>
            <a:ext cx="1000012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3954" tIns="41978" rIns="83954" bIns="41978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0862" indent="2916">
              <a:defRPr>
                <a:latin typeface="+mj-lt"/>
              </a:defRPr>
            </a:lvl2pPr>
            <a:lvl3pPr marL="577185" indent="-239036">
              <a:tabLst/>
              <a:defRPr>
                <a:latin typeface="+mj-lt"/>
              </a:defRPr>
            </a:lvl3pPr>
            <a:lvl4pPr marL="0" indent="330862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4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270A0-C426-4F60-BE0F-46286F619D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3777" indent="0">
              <a:defRPr>
                <a:latin typeface="+mj-lt"/>
              </a:defRPr>
            </a:lvl2pPr>
            <a:lvl3pPr marL="577185" indent="-239036">
              <a:defRPr>
                <a:latin typeface="+mj-lt"/>
              </a:defRPr>
            </a:lvl3pPr>
            <a:lvl4pPr marL="0" indent="330862">
              <a:defRPr>
                <a:latin typeface="+mj-lt"/>
              </a:defRPr>
            </a:lvl4pPr>
            <a:lvl5pPr marL="131761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1"/>
            <a:ext cx="7949392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063B-D3DB-4D3F-964E-A589E22A2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1012506"/>
            <a:ext cx="7930746" cy="202463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8" y="3429720"/>
            <a:ext cx="7930746" cy="300640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6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4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3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1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9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8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6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646-95DC-4B39-A374-1E4C27AF59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68"/>
            <a:ext cx="794862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88" y="1606874"/>
            <a:ext cx="3922494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4"/>
            <a:ext cx="3948639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EED7-D81B-407B-BE0D-B22E829DF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7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9" y="1606873"/>
            <a:ext cx="3980983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89" y="2174877"/>
            <a:ext cx="3980983" cy="42612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1" y="1606873"/>
            <a:ext cx="3886810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1" y="2188098"/>
            <a:ext cx="3886810" cy="424802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7177-3187-44F5-92AA-1D40472AE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8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67A1-E03C-4D60-9816-1845914F06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3637" y="5873147"/>
            <a:ext cx="614713" cy="652251"/>
          </a:xfrm>
        </p:spPr>
        <p:txBody>
          <a:bodyPr/>
          <a:lstStyle>
            <a:lvl1pPr algn="ctr">
              <a:defRPr sz="25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CCF41EF-3FED-48BF-89C8-F251AFCB2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0" y="273053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3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5826-6EB0-421B-8736-576703670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837" y="489549"/>
            <a:ext cx="7955977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837" y="1599676"/>
            <a:ext cx="7955977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595" y="6356936"/>
            <a:ext cx="2311792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l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3864" y="6356936"/>
            <a:ext cx="3138273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ctr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7756" y="6041606"/>
            <a:ext cx="672067" cy="632094"/>
          </a:xfrm>
          <a:prstGeom prst="rect">
            <a:avLst/>
          </a:prstGeom>
        </p:spPr>
        <p:txBody>
          <a:bodyPr vert="horz" lIns="95767" tIns="47883" rIns="95767" bIns="47883" rtlCol="0" anchor="ctr">
            <a:normAutofit/>
          </a:bodyPr>
          <a:lstStyle>
            <a:lvl1pPr algn="ctr" defTabSz="957665" fontAlgn="auto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56BE101-0215-4890-B093-499F1773B7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32" r:id="rId6"/>
    <p:sldLayoutId id="2147483742" r:id="rId7"/>
    <p:sldLayoutId id="2147483743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2pPr>
      <a:lvl3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3pPr>
      <a:lvl4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4pPr>
      <a:lvl5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5pPr>
      <a:lvl6pPr marL="419772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6pPr>
      <a:lvl7pPr marL="83954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7pPr>
      <a:lvl8pPr marL="125931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8pPr>
      <a:lvl9pPr marL="1679084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9pPr>
    </p:titleStyle>
    <p:bodyStyle>
      <a:lvl1pPr marL="333777" indent="-333777" algn="l" defTabSz="957603" rtl="0" eaLnBrk="0" fontAlgn="base" hangingPunct="0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33777" indent="85995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54435" indent="-239036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marL="1469199" indent="-1138338" algn="just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17615" indent="361470" algn="l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33580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413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246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079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3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65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498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331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164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997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83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66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6918" y="2708920"/>
            <a:ext cx="9272169" cy="3753365"/>
          </a:xfrm>
        </p:spPr>
        <p:txBody>
          <a:bodyPr>
            <a:normAutofit/>
          </a:bodyPr>
          <a:lstStyle/>
          <a:p>
            <a:pPr defTabSz="1042988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Риск-ориентированный подход к подготовке и проведению выездных налоговых проверок. </a:t>
            </a:r>
          </a:p>
          <a:p>
            <a:pPr defTabSz="1042988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Рекомендации по самостоятельной оценке налоговых рисков. </a:t>
            </a:r>
          </a:p>
          <a:p>
            <a:pPr defTabSz="1042988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Возможности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нового интерактивного сервиса «Налоговый калькулятор по расчету налоговой нагрузки»</a:t>
            </a:r>
          </a:p>
          <a:p>
            <a:pPr>
              <a:spcBef>
                <a:spcPct val="0"/>
              </a:spcBef>
            </a:pPr>
            <a:endParaRPr lang="ru-RU" altLang="ru-RU" sz="2400" dirty="0" smtClean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ru-RU" sz="2400" dirty="0" smtClean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 ФНС России по крупнейшим налогоплательщикам № 3</a:t>
            </a:r>
            <a:endParaRPr lang="ru-RU" altLang="ru-RU" sz="2400" b="1" dirty="0">
              <a:latin typeface="+mn-lt"/>
              <a:cs typeface="Times New Roman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68624" y="6163174"/>
            <a:ext cx="7920880" cy="65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7" tIns="47883" rIns="95767" bIns="47883" anchor="ctr"/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05.03.2019</a:t>
            </a:r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372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cap="small" dirty="0"/>
              <a:t>Общедоступные критерии самостоятельной оценки рисков </a:t>
            </a:r>
            <a:r>
              <a:rPr lang="ru-RU" sz="2000" cap="small" dirty="0" smtClean="0"/>
              <a:t>налогоплательщиков</a:t>
            </a:r>
            <a:br>
              <a:rPr lang="ru-RU" sz="2000" cap="small" dirty="0" smtClean="0"/>
            </a:b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(утв. Приказом ФНС России от 30.05.2007 №ММ-3-06/333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@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1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с учетом изм. и доп.)</a:t>
            </a:r>
            <a:endParaRPr lang="ru-RU" sz="1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0552" y="1628800"/>
            <a:ext cx="7920880" cy="12961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</a:rPr>
              <a:t>- Налоговая нагрузка у данного налогоплательщика ниже ее среднего уровня по хозяйствующим субъектам в конкретной отрасли (виду экономической деятельности).</a:t>
            </a: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- </a:t>
            </a:r>
            <a:r>
              <a:rPr lang="ru-RU" sz="1400" b="1" dirty="0">
                <a:solidFill>
                  <a:schemeClr val="tx1"/>
                </a:solidFill>
              </a:rPr>
              <a:t>Отражение в бухгалтерской или налоговой отчетности убытков на протяжении нескольких налоговых периодов.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0552" y="2996952"/>
            <a:ext cx="7920880" cy="1152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solidFill>
                  <a:schemeClr val="tx1"/>
                </a:solidFill>
              </a:rPr>
              <a:t>- Отражение </a:t>
            </a:r>
            <a:r>
              <a:rPr lang="ru-RU" sz="1400" b="1" dirty="0">
                <a:solidFill>
                  <a:schemeClr val="tx1"/>
                </a:solidFill>
              </a:rPr>
              <a:t>в налоговой отчетности значительных сумм налоговых вычетов за определенный период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</a:p>
          <a:p>
            <a:pPr lvl="0"/>
            <a:endParaRPr lang="ru-RU" sz="1400" b="1" dirty="0">
              <a:solidFill>
                <a:schemeClr val="tx1"/>
              </a:solidFill>
            </a:endParaRPr>
          </a:p>
          <a:p>
            <a:pPr lvl="0"/>
            <a:r>
              <a:rPr lang="ru-RU" sz="1400" b="1" dirty="0" smtClean="0">
                <a:solidFill>
                  <a:schemeClr val="tx1"/>
                </a:solidFill>
              </a:rPr>
              <a:t>- Опережающий </a:t>
            </a:r>
            <a:r>
              <a:rPr lang="ru-RU" sz="1400" b="1" dirty="0">
                <a:solidFill>
                  <a:schemeClr val="tx1"/>
                </a:solidFill>
              </a:rPr>
              <a:t>темп роста расходов над темпом роста доходов от реализации товаров (работ, услуг).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20552" y="4221088"/>
            <a:ext cx="7848872" cy="12961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</a:rPr>
              <a:t>- Построение </a:t>
            </a:r>
            <a:r>
              <a:rPr lang="ru-RU" sz="1400" b="1" dirty="0">
                <a:solidFill>
                  <a:schemeClr val="tx1"/>
                </a:solidFill>
              </a:rPr>
              <a:t>финансово-хозяйственной деятельности на основе заключения договоров с контрагентами-перекупщиками или посредниками ("цепочки контрагентов") без наличия разумных экономических или иных причин (деловой цели).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- Значительное </a:t>
            </a:r>
            <a:r>
              <a:rPr lang="ru-RU" sz="1400" b="1" dirty="0">
                <a:solidFill>
                  <a:schemeClr val="tx1"/>
                </a:solidFill>
              </a:rPr>
              <a:t>отклонение уровня рентабельности по данным бухгалтерского учета от уровня рентабельности для данной сферы деятельности по данным статистики</a:t>
            </a:r>
            <a:r>
              <a:rPr lang="ru-RU" sz="1400" b="1" dirty="0">
                <a:solidFill>
                  <a:schemeClr val="tx1"/>
                </a:solidFill>
              </a:rPr>
              <a:t>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0552" y="5589240"/>
            <a:ext cx="7848872" cy="72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solidFill>
                  <a:schemeClr val="tx1"/>
                </a:solidFill>
              </a:rPr>
              <a:t>-Ведение </a:t>
            </a:r>
            <a:r>
              <a:rPr lang="ru-RU" sz="1400" b="1" dirty="0">
                <a:solidFill>
                  <a:schemeClr val="tx1"/>
                </a:solidFill>
              </a:rPr>
              <a:t>финансово-хозяйственной деятельности с высоким налоговым риском.</a:t>
            </a:r>
          </a:p>
          <a:p>
            <a:pPr lvl="0"/>
            <a:endParaRPr lang="ru-RU" sz="1400" b="1" dirty="0" smtClean="0">
              <a:solidFill>
                <a:schemeClr val="tx1"/>
              </a:solidFill>
            </a:endParaRPr>
          </a:p>
          <a:p>
            <a:pPr lvl="0"/>
            <a:r>
              <a:rPr lang="ru-RU" sz="1400" b="1" dirty="0" smtClean="0">
                <a:solidFill>
                  <a:schemeClr val="tx1"/>
                </a:solidFill>
              </a:rPr>
              <a:t>- И </a:t>
            </a:r>
            <a:r>
              <a:rPr lang="ru-RU" sz="1400" b="1" dirty="0">
                <a:solidFill>
                  <a:schemeClr val="tx1"/>
                </a:solidFill>
              </a:rPr>
              <a:t>другие</a:t>
            </a:r>
            <a:r>
              <a:rPr lang="ru-RU" sz="1400" b="1" dirty="0" smtClean="0">
                <a:solidFill>
                  <a:schemeClr val="tx1"/>
                </a:solidFill>
              </a:rPr>
              <a:t>. 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544" y="260648"/>
            <a:ext cx="8022252" cy="93610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cap="small" dirty="0"/>
              <a:t>Концепция контрольной работы на основе системы управления поведением налогоплательщиков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8504" y="1052736"/>
            <a:ext cx="9145016" cy="51845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DDD646-95DC-4B39-A374-1E4C27AF5975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6" y="1412776"/>
            <a:ext cx="77057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7" y="2129531"/>
            <a:ext cx="770572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8" y="2852936"/>
            <a:ext cx="770572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736" y="3429000"/>
            <a:ext cx="463550" cy="60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216" y="3429000"/>
            <a:ext cx="463550" cy="60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60" y="4143373"/>
            <a:ext cx="39020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041" y="4143374"/>
            <a:ext cx="39020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736" y="4714180"/>
            <a:ext cx="4572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432" y="4733229"/>
            <a:ext cx="4572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5301208"/>
            <a:ext cx="768826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1012506"/>
            <a:ext cx="7930746" cy="104834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latin typeface="Book Antiqua" panose="02040602050305030304" pitchFamily="18" charset="0"/>
              </a:rPr>
              <a:t>Преимущества добровольного уточнения налоговых обязательств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8" y="2132856"/>
            <a:ext cx="7930746" cy="4303268"/>
          </a:xfrm>
        </p:spPr>
        <p:txBody>
          <a:bodyPr/>
          <a:lstStyle/>
          <a:p>
            <a:pPr algn="ctr"/>
            <a:endPara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БИЗНЕСА</a:t>
            </a:r>
          </a:p>
          <a:p>
            <a:pPr algn="just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Снижение вероятности проведения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выездных налоговых проверок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минимуму;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Отсутствие штрафных санкций и привлечения 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ответственности;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Сокращение косвенных потерь в связи с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проверками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ГОСУДАРСТВА</a:t>
            </a:r>
          </a:p>
          <a:p>
            <a:pPr algn="just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Снижение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издержек государства 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выездных налоговых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проверок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Повышение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результативности выездных налоговых проверок в связи с меньшей загруженностью инспекторов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just">
              <a:buAutoNum type="arabicPeriod"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DDD646-95DC-4B39-A374-1E4C27AF5975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543790" y="2420888"/>
            <a:ext cx="353031" cy="93610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 flipH="1">
            <a:off x="660584" y="3717032"/>
            <a:ext cx="119444" cy="144016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4" name="Заголовок 2"/>
          <p:cNvSpPr txBox="1">
            <a:spLocks/>
          </p:cNvSpPr>
          <p:nvPr/>
        </p:nvSpPr>
        <p:spPr bwMode="auto">
          <a:xfrm>
            <a:off x="883941" y="404664"/>
            <a:ext cx="859831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ctr" anchorCtr="0" compatLnSpc="1">
            <a:prstTxWarp prst="textNoShape">
              <a:avLst/>
            </a:prstTxWarp>
          </a:bodyPr>
          <a:lstStyle>
            <a:lvl1pPr marL="0" marR="0" indent="0" algn="l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603" rtl="0" eaLnBrk="0" fontAlgn="base" hangingPunct="0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603" rtl="0" eaLnBrk="0" fontAlgn="base" hangingPunct="0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603" rtl="0" eaLnBrk="0" fontAlgn="base" hangingPunct="0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603" rtl="0" eaLnBrk="0" fontAlgn="base" hangingPunct="0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19772" algn="l" defTabSz="957603" rtl="0" fontAlgn="base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839543" algn="l" defTabSz="957603" rtl="0" fontAlgn="base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259313" algn="l" defTabSz="957603" rtl="0" fontAlgn="base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679084" algn="l" defTabSz="957603" rtl="0" fontAlgn="base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sz="3200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Создан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интерактивный сервис </a:t>
            </a:r>
            <a:br>
              <a:rPr lang="ru-RU" sz="32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</a:br>
            <a:r>
              <a:rPr lang="ru-RU" sz="32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«Налоговый калькулятор по расчету налоговой нагрузки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»</a:t>
            </a:r>
          </a:p>
          <a:p>
            <a:pPr algn="ctr"/>
            <a:endParaRPr lang="ru-RU" sz="3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83941" y="2180428"/>
            <a:ext cx="9616233" cy="5209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Доступен каждому на портале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ФНС России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адресу: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249" y="2564904"/>
            <a:ext cx="8851404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66" y="3013373"/>
            <a:ext cx="10163176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64" y="3592810"/>
            <a:ext cx="5595937" cy="2815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381" y="3912231"/>
            <a:ext cx="3168352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05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8504" y="332656"/>
            <a:ext cx="9577064" cy="1105803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Создан интерактивный сервис 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«Налоговый калькулятор по расчету налоговой нагрузки»</a:t>
            </a:r>
            <a:endParaRPr lang="ru-RU" sz="2800" u="sng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735632" y="1250479"/>
            <a:ext cx="5904656" cy="5040560"/>
          </a:xfrm>
          <a:prstGeom prst="rect">
            <a:avLst/>
          </a:prstGeom>
          <a:solidFill>
            <a:srgbClr val="FDFCD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457200" indent="-457200" algn="ctr"/>
            <a:endParaRPr lang="ru-RU" sz="18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0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algn="ctr"/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6656" y="306896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1340768"/>
            <a:ext cx="10163176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32856"/>
            <a:ext cx="684076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57256" y="3063627"/>
            <a:ext cx="25202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accent1">
                    <a:lumMod val="75000"/>
                  </a:schemeClr>
                </a:solidFill>
              </a:rPr>
              <a:t>Для сравнения данных </a:t>
            </a:r>
          </a:p>
          <a:p>
            <a:r>
              <a:rPr lang="ru-RU" sz="1400" b="1" i="1" dirty="0" smtClean="0">
                <a:solidFill>
                  <a:schemeClr val="accent1">
                    <a:lumMod val="75000"/>
                  </a:schemeClr>
                </a:solidFill>
              </a:rPr>
              <a:t>по своей компании воспользуйтесь калькулятором налоговой нагрузки</a:t>
            </a:r>
            <a:endParaRPr lang="ru-RU" sz="1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906" y="4174033"/>
            <a:ext cx="169545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828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57570" y="6093370"/>
            <a:ext cx="584907" cy="51380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2400" dirty="0" smtClean="0">
                <a:latin typeface="+mj-lt"/>
                <a:cs typeface="Times New Roman" pitchFamily="18" charset="0"/>
              </a:rPr>
              <a:t>7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76500" y="-2318727"/>
            <a:ext cx="4953000" cy="3847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0440" y="90865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9099" y="260648"/>
            <a:ext cx="8985560" cy="1440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5173" y="5837280"/>
            <a:ext cx="1101880" cy="4045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410258" y="584503"/>
            <a:ext cx="9226155" cy="720080"/>
          </a:xfrm>
          <a:prstGeom prst="roundRect">
            <a:avLst/>
          </a:prstGeom>
          <a:solidFill>
            <a:srgbClr val="FDF7CB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Создан интерактивный сервис 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«Налоговый калькулятор по расчету налоговой нагрузки»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2269546"/>
            <a:ext cx="3626820" cy="434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35227" y="1345996"/>
            <a:ext cx="4953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4. И Вы сможете увидеть свою компанию «глазами налоговых органов» -  сравнить со среднеотраслевыми значениями по налогоплательщикам из вашего региона и увидеть по какому налогу у вас есть риски 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729099" y="1365850"/>
            <a:ext cx="3503822" cy="7200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3. Просто введите данные о доходе за год и сумме уплаченных налогов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872" y="2269546"/>
            <a:ext cx="5544615" cy="4349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825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18541" y="3429001"/>
            <a:ext cx="8420100" cy="147002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4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Ppt0000003</Template>
  <TotalTime>46558</TotalTime>
  <Words>300</Words>
  <Application>Microsoft Office PowerPoint</Application>
  <PresentationFormat>Лист A4 (210x297 мм)</PresentationFormat>
  <Paragraphs>57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Ppt0000003</vt:lpstr>
      <vt:lpstr>Презентация PowerPoint</vt:lpstr>
      <vt:lpstr>Общедоступные критерии самостоятельной оценки рисков налогоплательщиков (утв. Приказом ФНС России от 30.05.2007 №ММ-3-06/333@,  с учетом изм. и доп.)</vt:lpstr>
      <vt:lpstr>Концепция контрольной работы на основе системы управления поведением налогоплательщиков</vt:lpstr>
      <vt:lpstr>Преимущества добровольного уточнения налоговых обязательств</vt:lpstr>
      <vt:lpstr>Презентация PowerPoint</vt:lpstr>
      <vt:lpstr>Создан интерактивный сервис  «Налоговый калькулятор по расчету налоговой нагрузки»</vt:lpstr>
      <vt:lpstr>Презентация PowerPoint</vt:lpstr>
      <vt:lpstr>Спасибо за внимание! </vt:lpstr>
    </vt:vector>
  </TitlesOfParts>
  <Company>UFNS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3500-02-705</dc:creator>
  <cp:lastModifiedBy>9973-00-826</cp:lastModifiedBy>
  <cp:revision>1041</cp:revision>
  <cp:lastPrinted>2018-09-06T13:08:26Z</cp:lastPrinted>
  <dcterms:created xsi:type="dcterms:W3CDTF">2013-03-20T12:46:48Z</dcterms:created>
  <dcterms:modified xsi:type="dcterms:W3CDTF">2019-03-04T17:48:00Z</dcterms:modified>
</cp:coreProperties>
</file>